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36"/>
  </p:notesMasterIdLst>
  <p:sldIdLst>
    <p:sldId id="256" r:id="rId2"/>
    <p:sldId id="257" r:id="rId3"/>
    <p:sldId id="272" r:id="rId4"/>
    <p:sldId id="275" r:id="rId5"/>
    <p:sldId id="277" r:id="rId6"/>
    <p:sldId id="305" r:id="rId7"/>
    <p:sldId id="307" r:id="rId8"/>
    <p:sldId id="297" r:id="rId9"/>
    <p:sldId id="306" r:id="rId10"/>
    <p:sldId id="308" r:id="rId11"/>
    <p:sldId id="274" r:id="rId12"/>
    <p:sldId id="276" r:id="rId13"/>
    <p:sldId id="278" r:id="rId14"/>
    <p:sldId id="280" r:id="rId15"/>
    <p:sldId id="279" r:id="rId16"/>
    <p:sldId id="281" r:id="rId17"/>
    <p:sldId id="282" r:id="rId18"/>
    <p:sldId id="283" r:id="rId19"/>
    <p:sldId id="302" r:id="rId20"/>
    <p:sldId id="284" r:id="rId21"/>
    <p:sldId id="285" r:id="rId22"/>
    <p:sldId id="286" r:id="rId23"/>
    <p:sldId id="287" r:id="rId24"/>
    <p:sldId id="288" r:id="rId25"/>
    <p:sldId id="290" r:id="rId26"/>
    <p:sldId id="291" r:id="rId27"/>
    <p:sldId id="304" r:id="rId28"/>
    <p:sldId id="289" r:id="rId29"/>
    <p:sldId id="292" r:id="rId30"/>
    <p:sldId id="309" r:id="rId31"/>
    <p:sldId id="293" r:id="rId32"/>
    <p:sldId id="294" r:id="rId33"/>
    <p:sldId id="296" r:id="rId34"/>
    <p:sldId id="295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 autoAdjust="0"/>
    <p:restoredTop sz="82579" autoAdjust="0"/>
  </p:normalViewPr>
  <p:slideViewPr>
    <p:cSldViewPr snapToGrid="0">
      <p:cViewPr varScale="1">
        <p:scale>
          <a:sx n="94" d="100"/>
          <a:sy n="94" d="100"/>
        </p:scale>
        <p:origin x="4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Classeur2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Risques</a:t>
            </a:r>
            <a:r>
              <a:rPr lang="en-US" dirty="0"/>
              <a:t> LOT 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Risques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06-4A09-A7AA-178AB36BD75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06-4A09-A7AA-178AB36BD750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6B5DA3F1-A3A2-4BA7-B5FF-24B9D3E968EF}" type="VALUE">
                      <a:rPr lang="en-US"/>
                      <a:pPr/>
                      <a:t>[VALEUR]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C06-4A09-A7AA-178AB36BD75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202A149-128D-477C-820C-9D3641A6E7F6}" type="VALUE">
                      <a:rPr lang="en-US"/>
                      <a:pPr/>
                      <a:t>[VALEUR]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C06-4A09-A7AA-178AB36BD7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Feuil1!$A$2:$A$3</c:f>
              <c:strCache>
                <c:ptCount val="2"/>
                <c:pt idx="0">
                  <c:v>Validé</c:v>
                </c:pt>
                <c:pt idx="1">
                  <c:v>Non Validé</c:v>
                </c:pt>
              </c:strCache>
            </c:strRef>
          </c:cat>
          <c:val>
            <c:numRef>
              <c:f>Feuil1!$B$2:$B$3</c:f>
              <c:numCache>
                <c:formatCode>0%</c:formatCode>
                <c:ptCount val="2"/>
                <c:pt idx="0">
                  <c:v>0.88</c:v>
                </c:pt>
                <c:pt idx="1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06-4A09-A7AA-178AB36BD750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Budget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Utilisé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Budget prévisionnel</c:v>
                </c:pt>
                <c:pt idx="1">
                  <c:v>Budget réel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110000</c:v>
                </c:pt>
                <c:pt idx="1">
                  <c:v>107363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C1-41D8-9784-D47DBABBA9EB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Restant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5C1-41D8-9784-D47DBABBA9E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Budget prévisionnel</c:v>
                </c:pt>
                <c:pt idx="1">
                  <c:v>Budget réel</c:v>
                </c:pt>
              </c:strCache>
            </c:strRef>
          </c:cat>
          <c:val>
            <c:numRef>
              <c:f>Feuil1!$C$2:$C$3</c:f>
              <c:numCache>
                <c:formatCode>General</c:formatCode>
                <c:ptCount val="2"/>
                <c:pt idx="0">
                  <c:v>0</c:v>
                </c:pt>
                <c:pt idx="1">
                  <c:v>2637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5C1-41D8-9784-D47DBABBA9E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13893632"/>
        <c:axId val="513894944"/>
      </c:barChart>
      <c:catAx>
        <c:axId val="513893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3894944"/>
        <c:crosses val="autoZero"/>
        <c:auto val="1"/>
        <c:lblAlgn val="ctr"/>
        <c:lblOffset val="100"/>
        <c:noMultiLvlLbl val="0"/>
      </c:catAx>
      <c:valAx>
        <c:axId val="51389494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3893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Risques LOT 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E1-4327-BF72-F3D3F71FCD2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E1-4327-BF72-F3D3F71FCD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Feuil1!$A$2:$A$3</c:f>
              <c:strCache>
                <c:ptCount val="2"/>
                <c:pt idx="0">
                  <c:v>Validé</c:v>
                </c:pt>
                <c:pt idx="1">
                  <c:v>à valider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11</c:v>
                </c:pt>
                <c:pt idx="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9E1-4327-BF72-F3D3F71FCD24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13/05/2020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Introduction a notre présence ici (Oral de clôture de projet)</a:t>
            </a:r>
          </a:p>
          <a:p>
            <a:pPr marL="171450" indent="-171450">
              <a:buFontTx/>
              <a:buChar char="-"/>
            </a:pPr>
            <a:r>
              <a:rPr lang="fr-FR" dirty="0"/>
              <a:t>Présentation </a:t>
            </a:r>
            <a:r>
              <a:rPr lang="fr-FR" dirty="0" err="1"/>
              <a:t>Madera</a:t>
            </a:r>
            <a:r>
              <a:rPr lang="fr-FR" dirty="0"/>
              <a:t> entreprise de </a:t>
            </a:r>
            <a:r>
              <a:rPr lang="fr-FR" dirty="0" err="1"/>
              <a:t>batiment</a:t>
            </a:r>
            <a:r>
              <a:rPr lang="fr-FR" dirty="0"/>
              <a:t> en bois </a:t>
            </a:r>
            <a:r>
              <a:rPr lang="fr-FR" dirty="0" err="1"/>
              <a:t>etc</a:t>
            </a:r>
            <a:endParaRPr lang="fr-FR" dirty="0"/>
          </a:p>
          <a:p>
            <a:pPr marL="171450" indent="-171450">
              <a:buFontTx/>
              <a:buChar char="-"/>
            </a:pPr>
            <a:r>
              <a:rPr lang="fr-FR" dirty="0"/>
              <a:t>Equipe projet recruté pour un projet </a:t>
            </a:r>
            <a:r>
              <a:rPr lang="fr-FR" dirty="0" err="1"/>
              <a:t>precis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6392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887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83447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1272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2503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642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4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Scénario agile</a:t>
            </a:r>
          </a:p>
        </p:txBody>
      </p:sp>
      <p:pic>
        <p:nvPicPr>
          <p:cNvPr id="1026" name="Picture 2" descr="Wavenet">
            <a:extLst>
              <a:ext uri="{FF2B5EF4-FFF2-40B4-BE49-F238E27FC236}">
                <a16:creationId xmlns:a16="http://schemas.microsoft.com/office/drawing/2014/main" id="{A1B08586-6E0F-4B8B-BDCF-5A5D86D27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1765229"/>
            <a:ext cx="10018713" cy="38269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03C69B47-E303-4D8A-8481-9FFAA318BC21}"/>
              </a:ext>
            </a:extLst>
          </p:cNvPr>
          <p:cNvCxnSpPr>
            <a:cxnSpLocks/>
          </p:cNvCxnSpPr>
          <p:nvPr/>
        </p:nvCxnSpPr>
        <p:spPr>
          <a:xfrm>
            <a:off x="4905084" y="4292772"/>
            <a:ext cx="0" cy="552360"/>
          </a:xfrm>
          <a:prstGeom prst="line">
            <a:avLst/>
          </a:prstGeom>
          <a:ln w="82550"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FCE0A300-40EF-40A7-BC84-BFBF3C7D54AF}"/>
              </a:ext>
            </a:extLst>
          </p:cNvPr>
          <p:cNvSpPr txBox="1"/>
          <p:nvPr/>
        </p:nvSpPr>
        <p:spPr>
          <a:xfrm>
            <a:off x="4382571" y="4857762"/>
            <a:ext cx="1045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/>
              <a:t>Planning Poker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04A6132-C882-4A75-8633-ADA4C7513EAE}"/>
              </a:ext>
            </a:extLst>
          </p:cNvPr>
          <p:cNvCxnSpPr/>
          <p:nvPr/>
        </p:nvCxnSpPr>
        <p:spPr>
          <a:xfrm>
            <a:off x="6270171" y="2090057"/>
            <a:ext cx="44098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B2A59137-3EF7-4270-A999-41DAEC5B1411}"/>
              </a:ext>
            </a:extLst>
          </p:cNvPr>
          <p:cNvCxnSpPr/>
          <p:nvPr/>
        </p:nvCxnSpPr>
        <p:spPr>
          <a:xfrm>
            <a:off x="6251177" y="2278083"/>
            <a:ext cx="44098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B4F972D8-1A92-480A-9B94-FDD57115577E}"/>
              </a:ext>
            </a:extLst>
          </p:cNvPr>
          <p:cNvCxnSpPr/>
          <p:nvPr/>
        </p:nvCxnSpPr>
        <p:spPr>
          <a:xfrm>
            <a:off x="8671764" y="4473038"/>
            <a:ext cx="44098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AFB28FBF-C1C5-497C-8F18-E584F6E833B2}"/>
              </a:ext>
            </a:extLst>
          </p:cNvPr>
          <p:cNvCxnSpPr>
            <a:cxnSpLocks/>
          </p:cNvCxnSpPr>
          <p:nvPr/>
        </p:nvCxnSpPr>
        <p:spPr>
          <a:xfrm>
            <a:off x="8349151" y="4744191"/>
            <a:ext cx="1044231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287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Planning prévisionnel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533CE21-2D56-490B-A2BC-5DF158B6E3D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72" b="28189"/>
          <a:stretch/>
        </p:blipFill>
        <p:spPr bwMode="auto">
          <a:xfrm>
            <a:off x="1203158" y="3188368"/>
            <a:ext cx="10126261" cy="11349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7320C6-F6FC-41F5-B3CF-659F5FF5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SWOT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0DADCEF-9FD1-4562-AFBD-830BC5796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379" y="2438399"/>
            <a:ext cx="9172575" cy="31908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5529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821361-FEA0-40EA-BCEF-9334E9473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381000"/>
            <a:ext cx="10018713" cy="1752599"/>
          </a:xfrm>
        </p:spPr>
        <p:txBody>
          <a:bodyPr/>
          <a:lstStyle/>
          <a:p>
            <a:r>
              <a:rPr lang="fr-FR" dirty="0"/>
              <a:t>Sécurité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A1F5A1-375F-4ADD-BF73-7F79B2B4A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489199"/>
            <a:ext cx="10018713" cy="187960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Contrainte matériel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Utilisation responsable du matériel et de l’application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Définir les cadres d’action de chacun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Sécuriser les données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Effectuer des contrôles</a:t>
            </a:r>
          </a:p>
        </p:txBody>
      </p:sp>
    </p:spTree>
    <p:extLst>
      <p:ext uri="{BB962C8B-B14F-4D97-AF65-F5344CB8AC3E}">
        <p14:creationId xmlns:p14="http://schemas.microsoft.com/office/powerpoint/2010/main" val="9534564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Technique</a:t>
            </a:r>
          </a:p>
        </p:txBody>
      </p:sp>
    </p:spTree>
    <p:extLst>
      <p:ext uri="{BB962C8B-B14F-4D97-AF65-F5344CB8AC3E}">
        <p14:creationId xmlns:p14="http://schemas.microsoft.com/office/powerpoint/2010/main" val="155951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F60A29-4E64-4EAA-A409-B78ACC796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Langage</a:t>
            </a:r>
          </a:p>
        </p:txBody>
      </p:sp>
      <p:pic>
        <p:nvPicPr>
          <p:cNvPr id="5" name="Image 4" descr="Symfony logo and screenshots">
            <a:extLst>
              <a:ext uri="{FF2B5EF4-FFF2-40B4-BE49-F238E27FC236}">
                <a16:creationId xmlns:a16="http://schemas.microsoft.com/office/drawing/2014/main" id="{31177885-156F-413E-A6AC-FAA1C228FD0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9289" y="3173327"/>
            <a:ext cx="5005735" cy="1387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CF790B1-0CC4-4FA9-8CB4-AC7AE5AD6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507" y="2805862"/>
            <a:ext cx="1889089" cy="212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3313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FF438A-F415-4ACE-B03B-4E3E1C1FB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Outils</a:t>
            </a:r>
          </a:p>
        </p:txBody>
      </p:sp>
      <p:pic>
        <p:nvPicPr>
          <p:cNvPr id="4" name="Image 3" descr="LaunchDarkly Visual Studio Code Extension">
            <a:extLst>
              <a:ext uri="{FF2B5EF4-FFF2-40B4-BE49-F238E27FC236}">
                <a16:creationId xmlns:a16="http://schemas.microsoft.com/office/drawing/2014/main" id="{BAE6EE56-B9E4-4CBD-A1F6-4C3AC4092AC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614" y="2262437"/>
            <a:ext cx="4643186" cy="233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 descr="PhpStorm Reviews: Pricing &amp; Software Features 2020 ...">
            <a:extLst>
              <a:ext uri="{FF2B5EF4-FFF2-40B4-BE49-F238E27FC236}">
                <a16:creationId xmlns:a16="http://schemas.microsoft.com/office/drawing/2014/main" id="{4B8669C9-CFEF-4437-96E9-F05A695532A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779" y="2438399"/>
            <a:ext cx="4520365" cy="2021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 descr="Wrike — Wikipédia">
            <a:extLst>
              <a:ext uri="{FF2B5EF4-FFF2-40B4-BE49-F238E27FC236}">
                <a16:creationId xmlns:a16="http://schemas.microsoft.com/office/drawing/2014/main" id="{5F382517-6787-4002-81BD-777367CC938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171" y="4800602"/>
            <a:ext cx="3389781" cy="141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B1AB66C0-8524-43EF-8549-A809C1B6C2B0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9070" y="4459905"/>
            <a:ext cx="3389781" cy="19812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6368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477FA-CD64-4473-9CCC-2312506BB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343" y="0"/>
            <a:ext cx="10018713" cy="1752599"/>
          </a:xfrm>
        </p:spPr>
        <p:txBody>
          <a:bodyPr/>
          <a:lstStyle/>
          <a:p>
            <a:r>
              <a:rPr lang="fr-FR" dirty="0"/>
              <a:t>Architecture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3A227BD-77D9-4F97-A17A-A8ACF677F4E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157" y="1311443"/>
            <a:ext cx="6745644" cy="529389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02A329C8-0F4E-4BD9-9932-4C928115E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8179" y="1813559"/>
            <a:ext cx="447737" cy="65731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EB9C024-044B-42CF-8D58-FEE9A894B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576" y="1813559"/>
            <a:ext cx="447737" cy="65731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8AEF10B-CE6E-4E69-8634-8D464D748E35}"/>
              </a:ext>
            </a:extLst>
          </p:cNvPr>
          <p:cNvSpPr txBox="1"/>
          <p:nvPr/>
        </p:nvSpPr>
        <p:spPr>
          <a:xfrm>
            <a:off x="3238626" y="1557327"/>
            <a:ext cx="1343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00" dirty="0">
                <a:solidFill>
                  <a:srgbClr val="5B9BD4"/>
                </a:solidFill>
              </a:rPr>
              <a:t>Serveur Développement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A8EB249-F9B0-4D7A-AE8D-6488DBBD006B}"/>
              </a:ext>
            </a:extLst>
          </p:cNvPr>
          <p:cNvSpPr txBox="1"/>
          <p:nvPr/>
        </p:nvSpPr>
        <p:spPr>
          <a:xfrm>
            <a:off x="4597399" y="1557327"/>
            <a:ext cx="94929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00" dirty="0">
                <a:solidFill>
                  <a:srgbClr val="5B9BD4"/>
                </a:solidFill>
              </a:rPr>
              <a:t>Serveur</a:t>
            </a:r>
            <a:r>
              <a:rPr lang="fr-FR" sz="900" dirty="0"/>
              <a:t> </a:t>
            </a:r>
            <a:r>
              <a:rPr lang="fr-FR" sz="900" dirty="0">
                <a:solidFill>
                  <a:srgbClr val="5B9BD4"/>
                </a:solidFill>
              </a:rPr>
              <a:t>Recette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202C06B-5FEA-407A-A590-1E128FA648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5973" y="1311443"/>
            <a:ext cx="955947" cy="447737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6C0ECE1-593A-49DB-8E71-6C5146AE0152}"/>
              </a:ext>
            </a:extLst>
          </p:cNvPr>
          <p:cNvSpPr txBox="1"/>
          <p:nvPr/>
        </p:nvSpPr>
        <p:spPr>
          <a:xfrm>
            <a:off x="5515973" y="1557327"/>
            <a:ext cx="80342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00" dirty="0">
                <a:solidFill>
                  <a:srgbClr val="5B9BD4"/>
                </a:solidFill>
              </a:rPr>
              <a:t>Serveur Prod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02DA1DF5-F88C-4D4E-85D5-C213CD2CA2F5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3910445" y="2470876"/>
            <a:ext cx="0" cy="21136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770F4DE5-4210-45FE-BAFA-E602B6BAB789}"/>
              </a:ext>
            </a:extLst>
          </p:cNvPr>
          <p:cNvCxnSpPr/>
          <p:nvPr/>
        </p:nvCxnSpPr>
        <p:spPr>
          <a:xfrm>
            <a:off x="3910444" y="2692400"/>
            <a:ext cx="11616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692A276C-4EF5-4D44-81AF-1986D112E0D9}"/>
              </a:ext>
            </a:extLst>
          </p:cNvPr>
          <p:cNvCxnSpPr>
            <a:stCxn id="3" idx="2"/>
          </p:cNvCxnSpPr>
          <p:nvPr/>
        </p:nvCxnSpPr>
        <p:spPr>
          <a:xfrm flipH="1">
            <a:off x="5072047" y="2470876"/>
            <a:ext cx="1" cy="21136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7EB5147B-7E42-4E5A-AB08-C8E9A57C3502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5295916" y="2142218"/>
            <a:ext cx="393684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229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BF1C3-9DE8-4A87-AF53-D60821FD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76726"/>
            <a:ext cx="10018713" cy="1251285"/>
          </a:xfrm>
        </p:spPr>
        <p:txBody>
          <a:bodyPr/>
          <a:lstStyle/>
          <a:p>
            <a:r>
              <a:rPr lang="fr-FR" dirty="0"/>
              <a:t>UML : Diagramme de cas d’utilisation</a:t>
            </a:r>
          </a:p>
        </p:txBody>
      </p:sp>
      <p:pic>
        <p:nvPicPr>
          <p:cNvPr id="5" name="Image 4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730F7F60-A073-4E9C-A5B0-56A371D1C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670" y="1528011"/>
            <a:ext cx="8980285" cy="50532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9923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BF1C3-9DE8-4A87-AF53-D60821FD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76726"/>
            <a:ext cx="10018713" cy="1251285"/>
          </a:xfrm>
        </p:spPr>
        <p:txBody>
          <a:bodyPr>
            <a:normAutofit fontScale="90000"/>
          </a:bodyPr>
          <a:lstStyle/>
          <a:p>
            <a:r>
              <a:rPr lang="fr-FR" dirty="0"/>
              <a:t>UML : Diagramme de séquence « Création devis »</a:t>
            </a:r>
          </a:p>
        </p:txBody>
      </p:sp>
      <p:pic>
        <p:nvPicPr>
          <p:cNvPr id="5" name="Image 4" descr="Une image contenant carte, capture d’écran&#10;&#10;Description générée automatiquement">
            <a:extLst>
              <a:ext uri="{FF2B5EF4-FFF2-40B4-BE49-F238E27FC236}">
                <a16:creationId xmlns:a16="http://schemas.microsoft.com/office/drawing/2014/main" id="{603F68F2-BE57-4ACF-AE7D-11B81266A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976" y="1528011"/>
            <a:ext cx="6400048" cy="47284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6771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86597"/>
            <a:ext cx="10018713" cy="4004603"/>
          </a:xfrm>
        </p:spPr>
        <p:txBody>
          <a:bodyPr>
            <a:normAutofit/>
          </a:bodyPr>
          <a:lstStyle/>
          <a:p>
            <a:r>
              <a:rPr lang="fr-FR" dirty="0"/>
              <a:t>Projet</a:t>
            </a:r>
          </a:p>
          <a:p>
            <a:r>
              <a:rPr lang="fr-FR" dirty="0"/>
              <a:t>Technique</a:t>
            </a:r>
          </a:p>
          <a:p>
            <a:r>
              <a:rPr lang="fr-FR" dirty="0"/>
              <a:t>Maintenance</a:t>
            </a:r>
          </a:p>
          <a:p>
            <a:r>
              <a:rPr lang="fr-FR" dirty="0"/>
              <a:t>Clôture de projet</a:t>
            </a:r>
          </a:p>
          <a:p>
            <a:r>
              <a:rPr lang="fr-FR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070180-E849-4CF5-A162-E86D88120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069" y="0"/>
            <a:ext cx="10018713" cy="1752599"/>
          </a:xfrm>
        </p:spPr>
        <p:txBody>
          <a:bodyPr/>
          <a:lstStyle/>
          <a:p>
            <a:r>
              <a:rPr lang="fr-FR" dirty="0"/>
              <a:t>MCD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06804FD-5833-44AB-BBE9-E7C756F0D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133" y="1273475"/>
            <a:ext cx="9796276" cy="528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32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2790-1415-4BBA-8DB6-5B16D604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Déploiement</a:t>
            </a:r>
          </a:p>
        </p:txBody>
      </p:sp>
      <p:pic>
        <p:nvPicPr>
          <p:cNvPr id="2050" name="Picture 2" descr="Les 4 stratégies possibles de déploiement d'un logiciel ERP">
            <a:extLst>
              <a:ext uri="{FF2B5EF4-FFF2-40B4-BE49-F238E27FC236}">
                <a16:creationId xmlns:a16="http://schemas.microsoft.com/office/drawing/2014/main" id="{FF63C5D3-010F-462C-B80E-894398441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823" y="2161911"/>
            <a:ext cx="7123830" cy="424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96870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Maintenance</a:t>
            </a:r>
          </a:p>
        </p:txBody>
      </p:sp>
    </p:spTree>
    <p:extLst>
      <p:ext uri="{BB962C8B-B14F-4D97-AF65-F5344CB8AC3E}">
        <p14:creationId xmlns:p14="http://schemas.microsoft.com/office/powerpoint/2010/main" val="5988890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2790-1415-4BBA-8DB6-5B16D6043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Support/Demande d'évolution</a:t>
            </a:r>
          </a:p>
        </p:txBody>
      </p:sp>
      <p:pic>
        <p:nvPicPr>
          <p:cNvPr id="3078" name="Picture 6" descr="EasyVista Service Manager Reviews 2020: Details, Pricing ...">
            <a:extLst>
              <a:ext uri="{FF2B5EF4-FFF2-40B4-BE49-F238E27FC236}">
                <a16:creationId xmlns:a16="http://schemas.microsoft.com/office/drawing/2014/main" id="{4D9D2019-CD03-4EF8-B96B-8FA8E5695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990" y="-115386"/>
            <a:ext cx="2236505" cy="117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EasyVista Service Manager Reviews 2020: Details, Pricing ...">
            <a:extLst>
              <a:ext uri="{FF2B5EF4-FFF2-40B4-BE49-F238E27FC236}">
                <a16:creationId xmlns:a16="http://schemas.microsoft.com/office/drawing/2014/main" id="{2ECD0667-7891-41C7-BD7C-2355E7110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933" y="1174165"/>
            <a:ext cx="8972132" cy="5665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173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39027B-149E-42D7-8474-5344A4839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912" y="685800"/>
            <a:ext cx="8258175" cy="1752599"/>
          </a:xfrm>
        </p:spPr>
        <p:txBody>
          <a:bodyPr/>
          <a:lstStyle/>
          <a:p>
            <a:r>
              <a:rPr lang="fr-FR" dirty="0"/>
              <a:t>Formation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9867AC-A518-4A3B-980B-0851F7288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912" y="2494545"/>
            <a:ext cx="8258175" cy="112268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Objectif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Support de formations 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2C266A0-3350-42F9-BAB8-6AE242267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912" y="4054389"/>
            <a:ext cx="8258175" cy="16628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98760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Clôture de projet</a:t>
            </a:r>
          </a:p>
        </p:txBody>
      </p:sp>
    </p:spTree>
    <p:extLst>
      <p:ext uri="{BB962C8B-B14F-4D97-AF65-F5344CB8AC3E}">
        <p14:creationId xmlns:p14="http://schemas.microsoft.com/office/powerpoint/2010/main" val="610667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DADCE4-51D1-4185-916D-A3FF21A77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Planning réel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86926D6-0ED0-4857-BE10-CDBDF9026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2869"/>
            <a:ext cx="12192000" cy="235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212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DADCE4-51D1-4185-916D-A3FF21A77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Axes d’évolutions</a:t>
            </a:r>
          </a:p>
        </p:txBody>
      </p:sp>
      <p:pic>
        <p:nvPicPr>
          <p:cNvPr id="1026" name="Picture 2" descr="Évolution de l'informatique dans l'entreprise | Blog de Philippe Garin">
            <a:extLst>
              <a:ext uri="{FF2B5EF4-FFF2-40B4-BE49-F238E27FC236}">
                <a16:creationId xmlns:a16="http://schemas.microsoft.com/office/drawing/2014/main" id="{61C3C2D1-7CDC-4A27-BB81-41C52AEF4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356" y="381000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99958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3942F7-D71A-49F2-8C04-7804B7F82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867" y="385011"/>
            <a:ext cx="10506409" cy="661469"/>
          </a:xfrm>
        </p:spPr>
        <p:txBody>
          <a:bodyPr>
            <a:normAutofit fontScale="90000"/>
          </a:bodyPr>
          <a:lstStyle/>
          <a:p>
            <a:r>
              <a:rPr lang="fr-FR" dirty="0"/>
              <a:t>Budget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AA91655-6AAA-4055-8520-8BA2A99AD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67" y="2118274"/>
            <a:ext cx="5003133" cy="40105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B5A3827-5878-4905-8A25-9F358E1E4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143" y="2108605"/>
            <a:ext cx="5003133" cy="40298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3151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15CD5-9FED-4659-96EF-C5F5DA091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Indicateurs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8B4C681-5FF3-4E57-B678-1163312F7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6923" y="1204321"/>
            <a:ext cx="3893234" cy="5742774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Indicateur de performance 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/>
              <a:t>Indicateur de Satisfaction  </a:t>
            </a:r>
          </a:p>
        </p:txBody>
      </p:sp>
      <p:pic>
        <p:nvPicPr>
          <p:cNvPr id="1026" name="Picture 2" descr="FormRecycler (How to Merge Google Forms) - Toris Consulting, LLC">
            <a:extLst>
              <a:ext uri="{FF2B5EF4-FFF2-40B4-BE49-F238E27FC236}">
                <a16:creationId xmlns:a16="http://schemas.microsoft.com/office/drawing/2014/main" id="{257E1E3E-1EE6-4957-B8AA-C114E054FC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16" b="28194"/>
          <a:stretch/>
        </p:blipFill>
        <p:spPr bwMode="auto">
          <a:xfrm>
            <a:off x="6360703" y="5068130"/>
            <a:ext cx="4254374" cy="1171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ADD0ED3-87B9-480C-AEB4-55E8A8425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419" y="1204321"/>
            <a:ext cx="5235937" cy="353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10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Projet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CFFEEA9-D1D0-46C4-90E6-0E387AB24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7955" y="1578140"/>
            <a:ext cx="2952401" cy="621633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Indicateur de Budget 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286970DA-5BEF-4BCD-AFF8-41B73163FCA0}"/>
              </a:ext>
            </a:extLst>
          </p:cNvPr>
          <p:cNvSpPr txBox="1">
            <a:spLocks/>
          </p:cNvSpPr>
          <p:nvPr/>
        </p:nvSpPr>
        <p:spPr>
          <a:xfrm>
            <a:off x="1796739" y="1650327"/>
            <a:ext cx="3591165" cy="4772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dirty="0"/>
              <a:t>Indicateur d’effet collatéral  </a:t>
            </a:r>
          </a:p>
        </p:txBody>
      </p:sp>
      <p:graphicFrame>
        <p:nvGraphicFramePr>
          <p:cNvPr id="7" name="Graphique 6">
            <a:extLst>
              <a:ext uri="{FF2B5EF4-FFF2-40B4-BE49-F238E27FC236}">
                <a16:creationId xmlns:a16="http://schemas.microsoft.com/office/drawing/2014/main" id="{63EEED58-7801-4C22-8855-D77021B69D31}"/>
              </a:ext>
            </a:extLst>
          </p:cNvPr>
          <p:cNvGraphicFramePr/>
          <p:nvPr/>
        </p:nvGraphicFramePr>
        <p:xfrm>
          <a:off x="3474549" y="2382521"/>
          <a:ext cx="2717546" cy="2781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Graphique 7">
            <a:extLst>
              <a:ext uri="{FF2B5EF4-FFF2-40B4-BE49-F238E27FC236}">
                <a16:creationId xmlns:a16="http://schemas.microsoft.com/office/drawing/2014/main" id="{6F2D8BA3-A468-4192-A766-A8FDD5625BA9}"/>
              </a:ext>
            </a:extLst>
          </p:cNvPr>
          <p:cNvGraphicFramePr/>
          <p:nvPr/>
        </p:nvGraphicFramePr>
        <p:xfrm>
          <a:off x="6849017" y="2199773"/>
          <a:ext cx="4448636" cy="4586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Graphique 8">
            <a:extLst>
              <a:ext uri="{FF2B5EF4-FFF2-40B4-BE49-F238E27FC236}">
                <a16:creationId xmlns:a16="http://schemas.microsoft.com/office/drawing/2014/main" id="{DEA9AC89-3507-43CE-803A-94D4118191F2}"/>
              </a:ext>
            </a:extLst>
          </p:cNvPr>
          <p:cNvGraphicFramePr/>
          <p:nvPr/>
        </p:nvGraphicFramePr>
        <p:xfrm>
          <a:off x="894347" y="2382521"/>
          <a:ext cx="2952401" cy="2781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itre 1">
            <a:extLst>
              <a:ext uri="{FF2B5EF4-FFF2-40B4-BE49-F238E27FC236}">
                <a16:creationId xmlns:a16="http://schemas.microsoft.com/office/drawing/2014/main" id="{58108FBA-EFD7-4040-BFDE-829C44216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Indicateurs</a:t>
            </a:r>
          </a:p>
        </p:txBody>
      </p:sp>
    </p:spTree>
    <p:extLst>
      <p:ext uri="{BB962C8B-B14F-4D97-AF65-F5344CB8AC3E}">
        <p14:creationId xmlns:p14="http://schemas.microsoft.com/office/powerpoint/2010/main" val="8374032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FAE84C-A7DC-404A-92F0-376655844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Risque exceptionnel</a:t>
            </a:r>
          </a:p>
        </p:txBody>
      </p:sp>
      <p:pic>
        <p:nvPicPr>
          <p:cNvPr id="12" name="Espace réservé du contenu 11" descr="Une image contenant dessin, mètre&#10;&#10;Description générée automatiquement">
            <a:extLst>
              <a:ext uri="{FF2B5EF4-FFF2-40B4-BE49-F238E27FC236}">
                <a16:creationId xmlns:a16="http://schemas.microsoft.com/office/drawing/2014/main" id="{0611C509-7F99-44A6-8FC9-5917B0270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595174" y="2664966"/>
            <a:ext cx="5001651" cy="2811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9234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E16FDE-1420-4490-BF39-FEA497428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2731169"/>
            <a:ext cx="4611688" cy="794084"/>
          </a:xfrm>
        </p:spPr>
        <p:txBody>
          <a:bodyPr>
            <a:normAutofit/>
          </a:bodyPr>
          <a:lstStyle/>
          <a:p>
            <a:r>
              <a:rPr lang="fr-FR" sz="4400" dirty="0"/>
              <a:t>REX MADERA</a:t>
            </a:r>
          </a:p>
        </p:txBody>
      </p:sp>
      <p:pic>
        <p:nvPicPr>
          <p:cNvPr id="5" name="Picture 2" descr="RÃ©sultat de recherche d'images pour &quot;equipe developpement contente&quot;">
            <a:extLst>
              <a:ext uri="{FF2B5EF4-FFF2-40B4-BE49-F238E27FC236}">
                <a16:creationId xmlns:a16="http://schemas.microsoft.com/office/drawing/2014/main" id="{8FA0F4F1-6919-4AEE-9465-B87B35B4C6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19404" y="949639"/>
            <a:ext cx="5151228" cy="5151228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3017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3622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38249663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Écoles &amp; Formations : découvrez nos 3 écoles ! - Campus CESI Toulouse">
            <a:extLst>
              <a:ext uri="{FF2B5EF4-FFF2-40B4-BE49-F238E27FC236}">
                <a16:creationId xmlns:a16="http://schemas.microsoft.com/office/drawing/2014/main" id="{BECF11FB-F61B-47D1-A73B-38376CCBA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7281" y="2021971"/>
            <a:ext cx="5417438" cy="2814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78861B69-C30A-465A-9509-332D9E782265}"/>
              </a:ext>
            </a:extLst>
          </p:cNvPr>
          <p:cNvSpPr txBox="1">
            <a:spLocks/>
          </p:cNvSpPr>
          <p:nvPr/>
        </p:nvSpPr>
        <p:spPr>
          <a:xfrm>
            <a:off x="1086643" y="501317"/>
            <a:ext cx="10018713" cy="1219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REX Etudiant</a:t>
            </a:r>
          </a:p>
        </p:txBody>
      </p:sp>
    </p:spTree>
    <p:extLst>
      <p:ext uri="{BB962C8B-B14F-4D97-AF65-F5344CB8AC3E}">
        <p14:creationId xmlns:p14="http://schemas.microsoft.com/office/powerpoint/2010/main" val="3088040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DB94A2-748B-43D5-A1EC-294A167A0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 et contexte</a:t>
            </a:r>
          </a:p>
        </p:txBody>
      </p:sp>
      <p:pic>
        <p:nvPicPr>
          <p:cNvPr id="2050" name="Picture 2" descr="Madera Construction">
            <a:extLst>
              <a:ext uri="{FF2B5EF4-FFF2-40B4-BE49-F238E27FC236}">
                <a16:creationId xmlns:a16="http://schemas.microsoft.com/office/drawing/2014/main" id="{9AE7A372-7DCD-48A1-B23A-A09BD29DE5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400" y="2438399"/>
            <a:ext cx="7212698" cy="2133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19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6073935-E043-4801-AF06-06093A91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7DB94A2-748B-43D5-A1EC-294A167A0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742" y="648930"/>
            <a:ext cx="3461281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3700"/>
              <a:t>Besoin/Objectif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AC26FF4-D6F9-4A94-A837-D051A101E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FFE501B-F9EC-4229-99D6-F39E38A71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B064C6A0-3DE4-4F4A-B650-78A62816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25">
              <a:extLst>
                <a:ext uri="{FF2B5EF4-FFF2-40B4-BE49-F238E27FC236}">
                  <a16:creationId xmlns:a16="http://schemas.microsoft.com/office/drawing/2014/main" id="{43CD3E83-3D0D-40EE-B1A2-9C989EBF2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26">
              <a:extLst>
                <a:ext uri="{FF2B5EF4-FFF2-40B4-BE49-F238E27FC236}">
                  <a16:creationId xmlns:a16="http://schemas.microsoft.com/office/drawing/2014/main" id="{71553909-760D-4B98-96A4-F9F48339A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27">
              <a:extLst>
                <a:ext uri="{FF2B5EF4-FFF2-40B4-BE49-F238E27FC236}">
                  <a16:creationId xmlns:a16="http://schemas.microsoft.com/office/drawing/2014/main" id="{1F006A6C-F843-49BC-AC84-89BD2AF58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28">
              <a:extLst>
                <a:ext uri="{FF2B5EF4-FFF2-40B4-BE49-F238E27FC236}">
                  <a16:creationId xmlns:a16="http://schemas.microsoft.com/office/drawing/2014/main" id="{62AEE6F3-16F4-4944-8459-4D5EEA341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7" name="Rounded Rectangle 16">
            <a:extLst>
              <a:ext uri="{FF2B5EF4-FFF2-40B4-BE49-F238E27FC236}">
                <a16:creationId xmlns:a16="http://schemas.microsoft.com/office/drawing/2014/main" id="{8D6B9972-4A81-4223-9901-0E559A1D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DA7B2EE-A50B-458B-845D-3060DAB5E48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7800" y="1011765"/>
            <a:ext cx="6062277" cy="45467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0040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6FCF8D6-CFAB-4977-8EEF-B9E52073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99" y="1380068"/>
            <a:ext cx="605472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/>
              <a:t>Méthode Agile</a:t>
            </a:r>
          </a:p>
        </p:txBody>
      </p:sp>
      <p:pic>
        <p:nvPicPr>
          <p:cNvPr id="4" name="Picture 2" descr="Formation Méthode AGILE et SCRUM (certifiante) - Parcours complet ...">
            <a:extLst>
              <a:ext uri="{FF2B5EF4-FFF2-40B4-BE49-F238E27FC236}">
                <a16:creationId xmlns:a16="http://schemas.microsoft.com/office/drawing/2014/main" id="{C11B1BD8-A71F-441E-A008-7E45FDAD54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9" r="76"/>
          <a:stretch/>
        </p:blipFill>
        <p:spPr bwMode="auto">
          <a:xfrm>
            <a:off x="20" y="10"/>
            <a:ext cx="5448280" cy="6857990"/>
          </a:xfrm>
          <a:custGeom>
            <a:avLst/>
            <a:gdLst/>
            <a:ahLst/>
            <a:cxnLst/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1203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A08348-FE10-4CC5-AB62-DB28F7E51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Pourquoi l'agilité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0305290-5DE2-4A54-92FE-759574986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513081"/>
          </a:xfrm>
        </p:spPr>
        <p:txBody>
          <a:bodyPr/>
          <a:lstStyle/>
          <a:p>
            <a:r>
              <a:rPr lang="fr-FR" dirty="0"/>
              <a:t>Accroître la visibilité du projet avec le client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4C0B5EE6-9F15-473E-A4EA-77EEEA4CE1F3}"/>
              </a:ext>
            </a:extLst>
          </p:cNvPr>
          <p:cNvSpPr txBox="1">
            <a:spLocks/>
          </p:cNvSpPr>
          <p:nvPr/>
        </p:nvSpPr>
        <p:spPr>
          <a:xfrm>
            <a:off x="1484310" y="317245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Faire face à la conduite du changement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BCBAFD2E-3BD9-4E39-874C-66B275D0F0DC}"/>
              </a:ext>
            </a:extLst>
          </p:cNvPr>
          <p:cNvSpPr txBox="1">
            <a:spLocks/>
          </p:cNvSpPr>
          <p:nvPr/>
        </p:nvSpPr>
        <p:spPr>
          <a:xfrm>
            <a:off x="1484310" y="367791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Livraisons de meilleure qualité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EFA4C839-E11C-48B6-9685-5AAC9827FCDF}"/>
              </a:ext>
            </a:extLst>
          </p:cNvPr>
          <p:cNvSpPr txBox="1">
            <a:spLocks/>
          </p:cNvSpPr>
          <p:nvPr/>
        </p:nvSpPr>
        <p:spPr>
          <a:xfrm>
            <a:off x="1484310" y="4191000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Une cohésion d'équipe renforcée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5F968574-E080-40D6-AD56-976FC7ED50D5}"/>
              </a:ext>
            </a:extLst>
          </p:cNvPr>
          <p:cNvSpPr txBox="1">
            <a:spLocks/>
          </p:cNvSpPr>
          <p:nvPr/>
        </p:nvSpPr>
        <p:spPr>
          <a:xfrm>
            <a:off x="1484310" y="4688839"/>
            <a:ext cx="10018713" cy="51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Une gestion des délais différente</a:t>
            </a:r>
          </a:p>
        </p:txBody>
      </p:sp>
    </p:spTree>
    <p:extLst>
      <p:ext uri="{BB962C8B-B14F-4D97-AF65-F5344CB8AC3E}">
        <p14:creationId xmlns:p14="http://schemas.microsoft.com/office/powerpoint/2010/main" val="782410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5FFC8E-0ABC-494A-862D-BE1FC6644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9373"/>
            <a:ext cx="10018713" cy="1752599"/>
          </a:xfrm>
        </p:spPr>
        <p:txBody>
          <a:bodyPr/>
          <a:lstStyle/>
          <a:p>
            <a:r>
              <a:rPr lang="fr-FR" dirty="0"/>
              <a:t>Agilité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79FA671F-1976-414A-A6A8-B88083F44C0A}"/>
              </a:ext>
            </a:extLst>
          </p:cNvPr>
          <p:cNvSpPr/>
          <p:nvPr/>
        </p:nvSpPr>
        <p:spPr>
          <a:xfrm>
            <a:off x="1720312" y="1771972"/>
            <a:ext cx="3332135" cy="3314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/>
              <a:t>Product</a:t>
            </a:r>
            <a:r>
              <a:rPr lang="fr-FR" dirty="0"/>
              <a:t> </a:t>
            </a:r>
            <a:r>
              <a:rPr lang="fr-FR" sz="4400" dirty="0" err="1"/>
              <a:t>BackLog</a:t>
            </a:r>
            <a:endParaRPr lang="fr-FR" dirty="0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776A29CF-528A-4314-BC82-A1DDB0FD0FEA}"/>
              </a:ext>
            </a:extLst>
          </p:cNvPr>
          <p:cNvSpPr/>
          <p:nvPr/>
        </p:nvSpPr>
        <p:spPr>
          <a:xfrm>
            <a:off x="7467600" y="1771972"/>
            <a:ext cx="3332135" cy="3314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/>
              <a:t>Sprint</a:t>
            </a:r>
          </a:p>
        </p:txBody>
      </p:sp>
      <p:pic>
        <p:nvPicPr>
          <p:cNvPr id="6" name="Graphique 5" descr="Liste de vérification (droite à gauche)">
            <a:extLst>
              <a:ext uri="{FF2B5EF4-FFF2-40B4-BE49-F238E27FC236}">
                <a16:creationId xmlns:a16="http://schemas.microsoft.com/office/drawing/2014/main" id="{896E36B7-2F4E-43A5-81D2-F7BE870FE7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9179" y="4171629"/>
            <a:ext cx="914400" cy="914400"/>
          </a:xfrm>
          <a:prstGeom prst="rect">
            <a:avLst/>
          </a:prstGeom>
        </p:spPr>
      </p:pic>
      <p:pic>
        <p:nvPicPr>
          <p:cNvPr id="8" name="Graphique 7" descr="Flèche en cercle">
            <a:extLst>
              <a:ext uri="{FF2B5EF4-FFF2-40B4-BE49-F238E27FC236}">
                <a16:creationId xmlns:a16="http://schemas.microsoft.com/office/drawing/2014/main" id="{2C376766-3A7C-4187-9CC3-585A36623E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76467" y="408808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644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B91EB4-D77B-4231-ABE2-8A0188D17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Equipe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676942-73B8-4CBD-99AB-95A2361D3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Product Owner </a:t>
            </a:r>
            <a:r>
              <a:rPr lang="fr-FR" dirty="0"/>
              <a:t>: Romain CHRETIEN</a:t>
            </a:r>
          </a:p>
          <a:p>
            <a:r>
              <a:rPr lang="fr-FR" b="1" dirty="0"/>
              <a:t>Scrum Master </a:t>
            </a:r>
            <a:r>
              <a:rPr lang="fr-FR" dirty="0"/>
              <a:t>: Ulrich HASSED</a:t>
            </a:r>
          </a:p>
          <a:p>
            <a:r>
              <a:rPr lang="fr-FR" b="1" dirty="0"/>
              <a:t>Team développement </a:t>
            </a:r>
            <a:r>
              <a:rPr lang="fr-FR" dirty="0"/>
              <a:t>: Valentin HALLAY, Allan BROCHARD</a:t>
            </a:r>
          </a:p>
        </p:txBody>
      </p:sp>
    </p:spTree>
    <p:extLst>
      <p:ext uri="{BB962C8B-B14F-4D97-AF65-F5344CB8AC3E}">
        <p14:creationId xmlns:p14="http://schemas.microsoft.com/office/powerpoint/2010/main" val="30552151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234</Words>
  <Application>Microsoft Office PowerPoint</Application>
  <PresentationFormat>Grand écran</PresentationFormat>
  <Paragraphs>89</Paragraphs>
  <Slides>34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Corbel</vt:lpstr>
      <vt:lpstr>Parallaxe</vt:lpstr>
      <vt:lpstr>Projet Madera  4ème Livrables RIL 2018-2020 </vt:lpstr>
      <vt:lpstr>Sommaire </vt:lpstr>
      <vt:lpstr>Projet</vt:lpstr>
      <vt:lpstr>Introduction et contexte</vt:lpstr>
      <vt:lpstr>Besoin/Objectif</vt:lpstr>
      <vt:lpstr>Méthode Agile</vt:lpstr>
      <vt:lpstr>Pourquoi l'agilité ?</vt:lpstr>
      <vt:lpstr>Agilité</vt:lpstr>
      <vt:lpstr>Equipe projet</vt:lpstr>
      <vt:lpstr>Scénario agile</vt:lpstr>
      <vt:lpstr>Planning prévisionnel</vt:lpstr>
      <vt:lpstr>SWOT</vt:lpstr>
      <vt:lpstr>Sécurité</vt:lpstr>
      <vt:lpstr>Technique</vt:lpstr>
      <vt:lpstr>Langage</vt:lpstr>
      <vt:lpstr>Outils</vt:lpstr>
      <vt:lpstr>Architecture</vt:lpstr>
      <vt:lpstr>UML : Diagramme de cas d’utilisation</vt:lpstr>
      <vt:lpstr>UML : Diagramme de séquence « Création devis »</vt:lpstr>
      <vt:lpstr>MCD</vt:lpstr>
      <vt:lpstr>Déploiement</vt:lpstr>
      <vt:lpstr>Maintenance</vt:lpstr>
      <vt:lpstr>Support/Demande d'évolution</vt:lpstr>
      <vt:lpstr>Formation</vt:lpstr>
      <vt:lpstr>Clôture de projet</vt:lpstr>
      <vt:lpstr>Planning réel</vt:lpstr>
      <vt:lpstr>Axes d’évolutions</vt:lpstr>
      <vt:lpstr>Budget</vt:lpstr>
      <vt:lpstr>Indicateurs</vt:lpstr>
      <vt:lpstr>Indicateurs</vt:lpstr>
      <vt:lpstr>Risque exceptionnel</vt:lpstr>
      <vt:lpstr>REX MADERA</vt:lpstr>
      <vt:lpstr>Démonstration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4ème Livrables RIL 2018-2020 </dc:title>
  <dc:creator>CHRETIEN Romain</dc:creator>
  <cp:lastModifiedBy>Allan Brochard</cp:lastModifiedBy>
  <cp:revision>7</cp:revision>
  <dcterms:created xsi:type="dcterms:W3CDTF">2020-05-12T14:13:29Z</dcterms:created>
  <dcterms:modified xsi:type="dcterms:W3CDTF">2020-05-13T09:41:34Z</dcterms:modified>
</cp:coreProperties>
</file>